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9" r:id="rId5"/>
    <p:sldId id="258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29C0-0D64-4088-A3BA-1A6BD4F3658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1853-4475-4237-B6B9-743FFC948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369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29C0-0D64-4088-A3BA-1A6BD4F3658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1853-4475-4237-B6B9-743FFC948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036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29C0-0D64-4088-A3BA-1A6BD4F3658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1853-4475-4237-B6B9-743FFC948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397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29C0-0D64-4088-A3BA-1A6BD4F3658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1853-4475-4237-B6B9-743FFC948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88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29C0-0D64-4088-A3BA-1A6BD4F3658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1853-4475-4237-B6B9-743FFC948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17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29C0-0D64-4088-A3BA-1A6BD4F3658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1853-4475-4237-B6B9-743FFC948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32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29C0-0D64-4088-A3BA-1A6BD4F3658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1853-4475-4237-B6B9-743FFC948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713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29C0-0D64-4088-A3BA-1A6BD4F3658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1853-4475-4237-B6B9-743FFC948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21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29C0-0D64-4088-A3BA-1A6BD4F3658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1853-4475-4237-B6B9-743FFC948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164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29C0-0D64-4088-A3BA-1A6BD4F3658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1853-4475-4237-B6B9-743FFC948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94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29C0-0D64-4088-A3BA-1A6BD4F3658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1853-4475-4237-B6B9-743FFC948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101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F29C0-0D64-4088-A3BA-1A6BD4F3658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61853-4475-4237-B6B9-743FFC948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52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file:///C:\IRBIS64\irbis64_2018.doc.%20&#8211;%20&#1057;.%20125-188" TargetMode="External"/><Relationship Id="rId2" Type="http://schemas.openxmlformats.org/officeDocument/2006/relationships/hyperlink" Target="https://biblioteka29.ru/upload/medialibrary/3e9/knigovydacha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tb.bstu.ru/jirbis2/images/sait/html/%D0%B8%D0%BD%D1%81%D1%82%D1%80%D1%83%D0%BA%D1%86%D0%B8%D1%8F.pdf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hyperlink" Target="file:///C:\IRBIS64\irbis64_2018.doc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it01@nbchr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Автоматизированная книговыдача в Системе ИРБИС64.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Подготовка </a:t>
            </a:r>
            <a:r>
              <a:rPr lang="ru-RU" dirty="0"/>
              <a:t>к внедрению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4725144"/>
            <a:ext cx="6400800" cy="1752600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dirty="0"/>
              <a:t>Национальная библиотека Чувашской Республики</a:t>
            </a:r>
          </a:p>
          <a:p>
            <a:pPr algn="r"/>
            <a:r>
              <a:rPr lang="ru-RU" dirty="0"/>
              <a:t>Отдел информационных технологий</a:t>
            </a:r>
          </a:p>
          <a:p>
            <a:pPr algn="r"/>
            <a:r>
              <a:rPr lang="ru-RU" dirty="0"/>
              <a:t>Егорова Милана </a:t>
            </a:r>
            <a:r>
              <a:rPr lang="ru-RU" dirty="0" err="1"/>
              <a:t>Димитриевна</a:t>
            </a:r>
            <a:endParaRPr lang="ru-RU" dirty="0"/>
          </a:p>
          <a:p>
            <a:pPr algn="r"/>
            <a:r>
              <a:rPr lang="ru-RU" dirty="0"/>
              <a:t>Ноябрь 2021 г.</a:t>
            </a: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16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Автоматизированная книговыдача – это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5100" dirty="0" smtClean="0">
                <a:solidFill>
                  <a:srgbClr val="0070C0"/>
                </a:solidFill>
              </a:rPr>
              <a:t>для </a:t>
            </a:r>
            <a:r>
              <a:rPr lang="ru-RU" sz="5100" dirty="0">
                <a:solidFill>
                  <a:srgbClr val="0070C0"/>
                </a:solidFill>
              </a:rPr>
              <a:t>библиотекаря:</a:t>
            </a:r>
          </a:p>
          <a:p>
            <a:r>
              <a:rPr lang="ru-RU" sz="5100" dirty="0" smtClean="0"/>
              <a:t> </a:t>
            </a:r>
            <a:r>
              <a:rPr lang="ru-RU" sz="5100" dirty="0"/>
              <a:t>актуальная информация о занятости того или иного документа из фонда,</a:t>
            </a:r>
          </a:p>
          <a:p>
            <a:r>
              <a:rPr lang="ru-RU" sz="5100" dirty="0" smtClean="0"/>
              <a:t> </a:t>
            </a:r>
            <a:r>
              <a:rPr lang="ru-RU" sz="5100" dirty="0"/>
              <a:t>быстрый доступ к списку должников,</a:t>
            </a:r>
          </a:p>
          <a:p>
            <a:r>
              <a:rPr lang="ru-RU" sz="5100" dirty="0" smtClean="0"/>
              <a:t> </a:t>
            </a:r>
            <a:r>
              <a:rPr lang="ru-RU" sz="5100" dirty="0"/>
              <a:t>статистика читательского спроса, </a:t>
            </a:r>
          </a:p>
          <a:p>
            <a:pPr marL="0" indent="0">
              <a:buNone/>
            </a:pPr>
            <a:endParaRPr lang="en-US" sz="5100" dirty="0" smtClean="0"/>
          </a:p>
          <a:p>
            <a:pPr marL="0" indent="0">
              <a:buNone/>
            </a:pPr>
            <a:r>
              <a:rPr lang="ru-RU" sz="5100" dirty="0" smtClean="0">
                <a:solidFill>
                  <a:srgbClr val="0070C0"/>
                </a:solidFill>
              </a:rPr>
              <a:t>для </a:t>
            </a:r>
            <a:r>
              <a:rPr lang="ru-RU" sz="5100" dirty="0">
                <a:solidFill>
                  <a:srgbClr val="0070C0"/>
                </a:solidFill>
              </a:rPr>
              <a:t>читателя:</a:t>
            </a:r>
          </a:p>
          <a:p>
            <a:r>
              <a:rPr lang="ru-RU" sz="5100" dirty="0" smtClean="0"/>
              <a:t>доступ </a:t>
            </a:r>
            <a:r>
              <a:rPr lang="ru-RU" sz="5100" dirty="0"/>
              <a:t>к электронному формуляру в "личном кабинете" через сайт библиотеки, просмотр истории чтения</a:t>
            </a:r>
            <a:r>
              <a:rPr lang="ru-RU" sz="5100" dirty="0" smtClean="0"/>
              <a:t>.</a:t>
            </a:r>
            <a:endParaRPr lang="en-US" sz="5100" dirty="0" smtClean="0"/>
          </a:p>
          <a:p>
            <a:endParaRPr lang="en-US" dirty="0"/>
          </a:p>
          <a:p>
            <a:pPr marL="0" indent="0">
              <a:buNone/>
            </a:pPr>
            <a:r>
              <a:rPr lang="ru-RU" sz="4200" dirty="0" smtClean="0"/>
              <a:t>Использование автоматизированной книговыдачи делает библиотеку более привлекательной для молодежи, так как это совпадает с их представлением о современной библиотеке</a:t>
            </a: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3029059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Готовы ли библиотеки Чувашии к электронной книговыдаче?</a:t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во </a:t>
            </a:r>
            <a:r>
              <a:rPr lang="ru-RU" dirty="0"/>
              <a:t>всех центральных районных и городских библиотеках сформированы электронные каталоги (текущих поступлений и </a:t>
            </a:r>
            <a:r>
              <a:rPr lang="ru-RU" dirty="0" err="1"/>
              <a:t>ретроконверсия</a:t>
            </a:r>
            <a:r>
              <a:rPr lang="ru-RU" dirty="0"/>
              <a:t> карточных каталогов); </a:t>
            </a:r>
          </a:p>
          <a:p>
            <a:r>
              <a:rPr lang="ru-RU" dirty="0"/>
              <a:t>во многих ведется БД читателей;</a:t>
            </a:r>
          </a:p>
          <a:p>
            <a:r>
              <a:rPr lang="ru-RU" dirty="0"/>
              <a:t>в 3-х библиотеках закуплен АРМ "Книговыдача" АБИС "ИРБИС64+" (</a:t>
            </a:r>
            <a:r>
              <a:rPr lang="ru-RU" dirty="0" smtClean="0"/>
              <a:t>ЦБС </a:t>
            </a:r>
            <a:r>
              <a:rPr lang="ru-RU" dirty="0" err="1" smtClean="0"/>
              <a:t>Вурнарского</a:t>
            </a:r>
            <a:r>
              <a:rPr lang="ru-RU" dirty="0" smtClean="0"/>
              <a:t> </a:t>
            </a:r>
            <a:r>
              <a:rPr lang="ru-RU" dirty="0"/>
              <a:t>р-на, ЦБС </a:t>
            </a:r>
            <a:r>
              <a:rPr lang="ru-RU" dirty="0" err="1"/>
              <a:t>г.Канаш</a:t>
            </a:r>
            <a:r>
              <a:rPr lang="ru-RU" dirty="0"/>
              <a:t>, ЦБС </a:t>
            </a:r>
            <a:r>
              <a:rPr lang="ru-RU" dirty="0" err="1"/>
              <a:t>Ибресинского</a:t>
            </a:r>
            <a:r>
              <a:rPr lang="ru-RU" dirty="0"/>
              <a:t> р-на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905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АРМ «Книговыдача» - что это?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6400" dirty="0" smtClean="0"/>
              <a:t>Это рабочее </a:t>
            </a:r>
            <a:r>
              <a:rPr lang="ru-RU" sz="6400" dirty="0"/>
              <a:t>место библиотечного работника, выполняющего функции по выдаче и возврату литературы в автоматизированном режиме.</a:t>
            </a:r>
          </a:p>
          <a:p>
            <a:endParaRPr lang="ru-RU" sz="6400" dirty="0" smtClean="0"/>
          </a:p>
          <a:p>
            <a:pPr marL="0" indent="0">
              <a:buNone/>
            </a:pPr>
            <a:r>
              <a:rPr lang="ru-RU" sz="6400" dirty="0" smtClean="0"/>
              <a:t>Основные </a:t>
            </a:r>
            <a:r>
              <a:rPr lang="ru-RU" sz="6400" dirty="0"/>
              <a:t>характеристики АРМа "Книговыдача":</a:t>
            </a:r>
          </a:p>
          <a:p>
            <a:r>
              <a:rPr lang="ru-RU" sz="6400" dirty="0"/>
              <a:t>Работа с очередью заказов на выдачу литературы, формируемых в АРМах «Читатель» (а также в </a:t>
            </a:r>
            <a:r>
              <a:rPr lang="ru-RU" sz="6400" dirty="0" err="1"/>
              <a:t>Web</a:t>
            </a:r>
            <a:r>
              <a:rPr lang="ru-RU" sz="6400" dirty="0"/>
              <a:t>-модулях), в режиме реального времени с фиксированием их исполнения;</a:t>
            </a:r>
          </a:p>
          <a:p>
            <a:r>
              <a:rPr lang="ru-RU" sz="6400" dirty="0"/>
              <a:t>Возможность выдачи без предварительно заказа, выполнение выдачи изданий, не описанных в электронном каталоге, технология бронирования;</a:t>
            </a:r>
          </a:p>
          <a:p>
            <a:r>
              <a:rPr lang="ru-RU" sz="6400" dirty="0"/>
              <a:t>Наличие оперативной - обновляющейся в режиме реального времени - информации о свободных экземплярах заказанной литературы;</a:t>
            </a:r>
          </a:p>
          <a:p>
            <a:r>
              <a:rPr lang="ru-RU" sz="6400" dirty="0"/>
              <a:t>Наличие оперативной - обновляющейся в режиме реального времени - информации о выданной литературе и читателях, имеющих ее на руках;</a:t>
            </a:r>
          </a:p>
          <a:p>
            <a:r>
              <a:rPr lang="ru-RU" sz="6400" dirty="0"/>
              <a:t>Простая технология фиксирования факта возврата литературы и освобождения соответствующего экземпляра;</a:t>
            </a:r>
          </a:p>
          <a:p>
            <a:r>
              <a:rPr lang="ru-RU" sz="6400" dirty="0"/>
              <a:t>Учет всех сведений о выдаче/возврате литературы в индивидуальных карточках (документах) читателей;</a:t>
            </a:r>
          </a:p>
          <a:p>
            <a:r>
              <a:rPr lang="ru-RU" sz="6400" dirty="0"/>
              <a:t>Возможность получения статистических сведений о функционировании книговыдачи - в частности, о посещаемости, должниках, задолженной литературе и количестве выдач (статистика спроса);</a:t>
            </a:r>
          </a:p>
          <a:p>
            <a:r>
              <a:rPr lang="ru-RU" sz="6400" dirty="0"/>
              <a:t>Специальная ускоренная технология выдачи/возврата, основанная на штрих-кодах и радиометках на читательских билетах и экземплярах изданий.</a:t>
            </a:r>
          </a:p>
          <a:p>
            <a:endParaRPr lang="ru-RU" sz="6400" u="sng" dirty="0" smtClean="0"/>
          </a:p>
          <a:p>
            <a:r>
              <a:rPr lang="ru-RU" sz="6400" u="sng" dirty="0" smtClean="0"/>
              <a:t>Примечание</a:t>
            </a:r>
            <a:r>
              <a:rPr lang="ru-RU" sz="6400" u="sng" dirty="0"/>
              <a:t>:</a:t>
            </a:r>
            <a:r>
              <a:rPr lang="ru-RU" sz="6400" dirty="0"/>
              <a:t> Первичная запись читателей, т.е. ведение базы данных читателей (RDR), осуществляется в АРМе «Каталогизатор».</a:t>
            </a:r>
          </a:p>
          <a:p>
            <a:r>
              <a:rPr lang="ru-RU" sz="3600" dirty="0"/>
              <a:t/>
            </a:r>
            <a:br>
              <a:rPr lang="ru-RU" sz="36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9059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Что нужно для автоматизированной книговыдачи?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Компьютеры (в отделе обработки книг для ведения БД книг, в службе записи читателей для ведения БД читателей, на кафедрах выдачи для фиксации выдачи, продления, возврата книг, для работы с должниками, для изучения читательского спроса и др.)</a:t>
            </a:r>
          </a:p>
          <a:p>
            <a:r>
              <a:rPr lang="ru-RU" dirty="0" smtClean="0"/>
              <a:t>Программное </a:t>
            </a:r>
            <a:r>
              <a:rPr lang="ru-RU" dirty="0"/>
              <a:t>обеспечение (АРМ "</a:t>
            </a:r>
            <a:r>
              <a:rPr lang="ru-RU" dirty="0" err="1"/>
              <a:t>Книговыдча</a:t>
            </a:r>
            <a:r>
              <a:rPr lang="ru-RU" dirty="0"/>
              <a:t>")</a:t>
            </a:r>
          </a:p>
          <a:p>
            <a:r>
              <a:rPr lang="ru-RU" dirty="0" smtClean="0"/>
              <a:t>Уникальные </a:t>
            </a:r>
            <a:r>
              <a:rPr lang="ru-RU" dirty="0"/>
              <a:t>идентификаторы объектов выдачи в БД книг (</a:t>
            </a:r>
            <a:r>
              <a:rPr lang="en-US" dirty="0"/>
              <a:t>IBIS</a:t>
            </a:r>
            <a:r>
              <a:rPr lang="ru-RU" dirty="0"/>
              <a:t>, </a:t>
            </a:r>
            <a:r>
              <a:rPr lang="en-US" dirty="0"/>
              <a:t>EK</a:t>
            </a:r>
            <a:r>
              <a:rPr lang="ru-RU" dirty="0"/>
              <a:t>):</a:t>
            </a:r>
          </a:p>
          <a:p>
            <a:pPr lvl="1"/>
            <a:r>
              <a:rPr lang="ru-RU" dirty="0" smtClean="0"/>
              <a:t>шифр </a:t>
            </a:r>
            <a:r>
              <a:rPr lang="ru-RU" dirty="0"/>
              <a:t>записи (поле 903) и </a:t>
            </a:r>
          </a:p>
          <a:p>
            <a:pPr lvl="1"/>
            <a:r>
              <a:rPr lang="ru-RU" dirty="0" smtClean="0"/>
              <a:t>штрих-коды </a:t>
            </a:r>
            <a:r>
              <a:rPr lang="ru-RU" dirty="0"/>
              <a:t>или радиометки на книги (это поле 910 подполе ^</a:t>
            </a:r>
            <a:r>
              <a:rPr lang="en-US" dirty="0"/>
              <a:t>H</a:t>
            </a:r>
            <a:r>
              <a:rPr lang="ru-RU" dirty="0"/>
              <a:t>);</a:t>
            </a:r>
          </a:p>
          <a:p>
            <a:r>
              <a:rPr lang="ru-RU" dirty="0" smtClean="0"/>
              <a:t>Уникальные </a:t>
            </a:r>
            <a:r>
              <a:rPr lang="ru-RU" dirty="0"/>
              <a:t>идентификаторы пользователей библиотеки в БД читателей (</a:t>
            </a:r>
            <a:r>
              <a:rPr lang="en-US" dirty="0"/>
              <a:t>RDR</a:t>
            </a:r>
            <a:r>
              <a:rPr lang="ru-RU" dirty="0" smtClean="0"/>
              <a:t>) - номер читательского билета (поле 30).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905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Где узнать подробно об автоматизированной книговыдаче?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 </a:t>
            </a:r>
            <a:r>
              <a:rPr lang="ru-RU" sz="2400" b="1" dirty="0" smtClean="0"/>
              <a:t>предлагаю </a:t>
            </a:r>
            <a:r>
              <a:rPr lang="ru-RU" sz="2400" b="1" dirty="0"/>
              <a:t>изучить:  </a:t>
            </a:r>
            <a:endParaRPr lang="ru-RU" sz="2400" dirty="0"/>
          </a:p>
          <a:p>
            <a:r>
              <a:rPr lang="ru-RU" sz="2000" dirty="0"/>
              <a:t>Организация автоматизированной книговыдачи в Системе ИРБИС64: методические рекомендации / Галина </a:t>
            </a:r>
            <a:r>
              <a:rPr lang="ru-RU" sz="2000" dirty="0" err="1"/>
              <a:t>Гильдебрант</a:t>
            </a:r>
            <a:r>
              <a:rPr lang="ru-RU" sz="2000" dirty="0"/>
              <a:t>,  «Архангельская областная научная ордена «Знак Почета» библиотека имени Н. А. Добролюбова» // Сайт "Библиотеки архангельской области". – URL: </a:t>
            </a:r>
            <a:r>
              <a:rPr lang="ru-RU" sz="2000" u="sng" dirty="0">
                <a:hlinkClick r:id="rId2"/>
              </a:rPr>
              <a:t>https://biblioteka29.ru/upload/medialibrary/3e9/knigovydacha.pdf</a:t>
            </a:r>
            <a:endParaRPr lang="ru-RU" sz="2000" dirty="0"/>
          </a:p>
          <a:p>
            <a:r>
              <a:rPr lang="ru-RU" sz="2000" i="1" dirty="0"/>
              <a:t>2.Система автоматизации библиотек </a:t>
            </a:r>
            <a:r>
              <a:rPr lang="ru-RU" sz="2000" b="1" dirty="0"/>
              <a:t>ИРБИС64. Общее описание системы / </a:t>
            </a:r>
            <a:r>
              <a:rPr lang="ru-RU" sz="2000" dirty="0"/>
              <a:t>Международная Ассоциация пользователей и разработчиков электронных библиотек и новых информационных технологий (Ассоциация ЭБНИТ) // [Документация системы ИРБИС64].  – </a:t>
            </a:r>
            <a:r>
              <a:rPr lang="ru-RU" sz="2000" u="sng" dirty="0">
                <a:hlinkClick r:id="rId3" action="ppaction://hlinkfile"/>
              </a:rPr>
              <a:t>file:///C:/</a:t>
            </a:r>
            <a:r>
              <a:rPr lang="en-US" sz="2000" u="sng" dirty="0">
                <a:hlinkClick r:id="rId3" action="ppaction://hlinkfile"/>
              </a:rPr>
              <a:t>IRBIS</a:t>
            </a:r>
            <a:r>
              <a:rPr lang="ru-RU" sz="2000" u="sng" dirty="0">
                <a:hlinkClick r:id="rId3" action="ppaction://hlinkfile"/>
              </a:rPr>
              <a:t>64/</a:t>
            </a:r>
            <a:r>
              <a:rPr lang="en-US" sz="2000" u="sng" dirty="0" err="1">
                <a:hlinkClick r:id="rId3" action="ppaction://hlinkfile"/>
              </a:rPr>
              <a:t>irbis</a:t>
            </a:r>
            <a:r>
              <a:rPr lang="ru-RU" sz="2000" u="sng" dirty="0">
                <a:hlinkClick r:id="rId3" action="ppaction://hlinkfile"/>
              </a:rPr>
              <a:t>64_2018.</a:t>
            </a:r>
            <a:r>
              <a:rPr lang="en-US" sz="2000" u="sng" dirty="0">
                <a:hlinkClick r:id="rId3" action="ppaction://hlinkfile"/>
              </a:rPr>
              <a:t>doc</a:t>
            </a:r>
            <a:r>
              <a:rPr lang="ru-RU" sz="2000" dirty="0">
                <a:hlinkClick r:id="rId3" action="ppaction://hlinkfile"/>
              </a:rPr>
              <a:t>. – С. 125-188</a:t>
            </a:r>
            <a:r>
              <a:rPr lang="ru-RU" sz="2000" dirty="0" smtClean="0"/>
              <a:t>. – АРМ «Книговыдача». </a:t>
            </a:r>
          </a:p>
          <a:p>
            <a:r>
              <a:rPr lang="ru-RU" sz="2000" dirty="0" smtClean="0"/>
              <a:t>3. Инструкция по регистрации и работе в электронной библиотеке </a:t>
            </a:r>
            <a:br>
              <a:rPr lang="ru-RU" sz="2000" dirty="0" smtClean="0"/>
            </a:br>
            <a:r>
              <a:rPr lang="ru-RU" sz="2000" dirty="0" smtClean="0"/>
              <a:t>БГТУ им. В. Г. Шухова WEB-ИРБИС64+ // Сайт НТБ БГТУ им. В.Г. Шухова. - URL: </a:t>
            </a:r>
            <a:r>
              <a:rPr lang="ru-RU" sz="2000" u="sng" dirty="0" smtClean="0">
                <a:hlinkClick r:id="rId4"/>
              </a:rPr>
              <a:t>http://ntb.bstu.ru/jirbis2/images/sait/html/%D0%B8%D0%BD%D1%81%D1%82%D1%80%D1%83%D0%BA%D1%86%D0%B8%D1%8F.pdf</a:t>
            </a:r>
            <a:endParaRPr lang="ru-RU" sz="20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29059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2008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Заглянем в наши электронные каталоги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388843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000" dirty="0"/>
              <a:t> </a:t>
            </a:r>
            <a:r>
              <a:rPr lang="ru-RU" sz="4000" dirty="0" smtClean="0">
                <a:solidFill>
                  <a:srgbClr val="0070C0"/>
                </a:solidFill>
              </a:rPr>
              <a:t>Уникальный </a:t>
            </a:r>
            <a:r>
              <a:rPr lang="ru-RU" sz="4000" dirty="0">
                <a:solidFill>
                  <a:srgbClr val="0070C0"/>
                </a:solidFill>
              </a:rPr>
              <a:t>шифр документа:</a:t>
            </a:r>
          </a:p>
          <a:p>
            <a:pPr marL="0" indent="0">
              <a:buNone/>
            </a:pPr>
            <a:r>
              <a:rPr lang="ru-RU" dirty="0" smtClean="0"/>
              <a:t>Поле </a:t>
            </a:r>
            <a:r>
              <a:rPr lang="ru-RU" dirty="0"/>
              <a:t>903 библиографической записи – формируется автоматически (на основе индексов ББК, УДК, авторского знака и случайного 6-значного числа) при сохранении записи, после того, как книгу обработали и передали в фонд, менять его значение нельзя.</a:t>
            </a:r>
          </a:p>
          <a:p>
            <a:pPr marL="0" indent="0">
              <a:buNone/>
            </a:pPr>
            <a:r>
              <a:rPr lang="ru-RU" dirty="0"/>
              <a:t>В одной БД все записи должны содержать уникальный непустой шифр (значение в поле 903). Практически всегда и у всех так и есть, но иногда, очень редко бывают 2 или более записей с одинаковым шифром. Чтобы их выявить, можно воспользоваться последовательным поиском: </a:t>
            </a:r>
          </a:p>
          <a:p>
            <a:pPr marL="0" indent="0" algn="ctr">
              <a:buNone/>
            </a:pPr>
            <a:r>
              <a:rPr lang="en-US" dirty="0" err="1"/>
              <a:t>val</a:t>
            </a:r>
            <a:r>
              <a:rPr lang="en-US" dirty="0"/>
              <a:t>(&amp;</a:t>
            </a:r>
            <a:r>
              <a:rPr lang="en-US" dirty="0" err="1"/>
              <a:t>uf</a:t>
            </a:r>
            <a:r>
              <a:rPr lang="en-US" dirty="0"/>
              <a:t>('J,I='v903))&gt;</a:t>
            </a:r>
            <a:r>
              <a:rPr lang="en-US" dirty="0" smtClean="0"/>
              <a:t>1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97"/>
          <a:stretch/>
        </p:blipFill>
        <p:spPr bwMode="auto">
          <a:xfrm>
            <a:off x="144016" y="4509120"/>
            <a:ext cx="8820472" cy="23488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905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2008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Заглянем в наши электронные каталоги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2088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 </a:t>
            </a:r>
            <a:r>
              <a:rPr lang="ru-RU" dirty="0" smtClean="0">
                <a:solidFill>
                  <a:srgbClr val="0070C0"/>
                </a:solidFill>
              </a:rPr>
              <a:t>Уникальный идентификатор экземпляра: </a:t>
            </a:r>
            <a:r>
              <a:rPr lang="ru-RU" dirty="0" smtClean="0"/>
              <a:t>поле </a:t>
            </a:r>
            <a:r>
              <a:rPr lang="ru-RU" dirty="0"/>
              <a:t>910, подполе </a:t>
            </a:r>
            <a:r>
              <a:rPr lang="ru-RU" dirty="0" smtClean="0"/>
              <a:t>^Н </a:t>
            </a:r>
            <a:r>
              <a:rPr lang="ru-RU" dirty="0"/>
              <a:t>– </a:t>
            </a:r>
            <a:r>
              <a:rPr lang="ru-RU" dirty="0" smtClean="0"/>
              <a:t>штрих-код или радиометка. Может быть и подполе </a:t>
            </a:r>
            <a:r>
              <a:rPr lang="en-US" dirty="0" smtClean="0"/>
              <a:t>^B</a:t>
            </a:r>
            <a:r>
              <a:rPr lang="ru-RU" dirty="0" smtClean="0"/>
              <a:t> – инвентарный номер экземпляра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6952"/>
            <a:ext cx="8964488" cy="38610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891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2173"/>
            <a:ext cx="3927475" cy="52990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076056" y="476672"/>
            <a:ext cx="367240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Если инвентарный номер уникальный (например, у </a:t>
            </a:r>
            <a:r>
              <a:rPr lang="ru-RU" sz="2800" dirty="0" err="1"/>
              <a:t>г.Канаша</a:t>
            </a:r>
            <a:r>
              <a:rPr lang="ru-RU" sz="2800" dirty="0"/>
              <a:t> здесь все хорошо), то автоматизированную книговыдачу можно осуществлять по ним, не дожидаясь наклеивания штрих-кодов.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8415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5730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18416" y="4047128"/>
            <a:ext cx="33843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^</a:t>
            </a:r>
            <a:r>
              <a:rPr lang="en-US" sz="2000" b="1" dirty="0">
                <a:solidFill>
                  <a:srgbClr val="FF0000"/>
                </a:solidFill>
              </a:rPr>
              <a:t>A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– статус экземпляра. Экземпляры со статусом </a:t>
            </a:r>
            <a:r>
              <a:rPr lang="ru-RU" sz="2000" dirty="0" smtClean="0"/>
              <a:t>«</a:t>
            </a:r>
            <a:r>
              <a:rPr lang="ru-RU" sz="2000" b="1" dirty="0" smtClean="0"/>
              <a:t>С»</a:t>
            </a:r>
            <a:r>
              <a:rPr lang="ru-RU" sz="2000" dirty="0" smtClean="0"/>
              <a:t> </a:t>
            </a:r>
            <a:r>
              <a:rPr lang="ru-RU" sz="2000" dirty="0"/>
              <a:t>не участвуют в автоматизированной книговыдаче</a:t>
            </a:r>
            <a:r>
              <a:rPr lang="ru-RU" sz="2000" dirty="0" smtClean="0"/>
              <a:t>. </a:t>
            </a:r>
          </a:p>
          <a:p>
            <a:r>
              <a:rPr lang="ru-RU" sz="2000" dirty="0"/>
              <a:t>Статус экземпляров, доступных для выдачи, только </a:t>
            </a:r>
            <a:r>
              <a:rPr lang="ru-RU" sz="2000" dirty="0" smtClean="0"/>
              <a:t>«0».</a:t>
            </a:r>
            <a:endParaRPr lang="ru-RU" sz="1600" dirty="0"/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21" y="4605228"/>
            <a:ext cx="5400675" cy="21361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67544" y="3573016"/>
            <a:ext cx="8389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910: </a:t>
            </a:r>
            <a:r>
              <a:rPr lang="ru-RU" b="1" dirty="0" smtClean="0">
                <a:solidFill>
                  <a:srgbClr val="FF0000"/>
                </a:solidFill>
              </a:rPr>
              <a:t>^</a:t>
            </a:r>
            <a:r>
              <a:rPr lang="ru-RU" sz="2400" b="1" dirty="0" smtClean="0">
                <a:solidFill>
                  <a:srgbClr val="FF0000"/>
                </a:solidFill>
              </a:rPr>
              <a:t>A</a:t>
            </a:r>
            <a:r>
              <a:rPr lang="ru-RU" sz="2400" b="1" dirty="0" smtClean="0"/>
              <a:t>C</a:t>
            </a:r>
            <a:r>
              <a:rPr lang="ru-RU" sz="2400" b="1" dirty="0" smtClean="0">
                <a:solidFill>
                  <a:srgbClr val="FF0000"/>
                </a:solidFill>
              </a:rPr>
              <a:t>^B</a:t>
            </a:r>
            <a:r>
              <a:rPr lang="ru-RU" sz="2400" b="1" dirty="0" smtClean="0"/>
              <a:t>082059/29</a:t>
            </a:r>
            <a:r>
              <a:rPr lang="ru-RU" sz="2400" b="1" dirty="0" smtClean="0">
                <a:solidFill>
                  <a:srgbClr val="FF0000"/>
                </a:solidFill>
              </a:rPr>
              <a:t>^1</a:t>
            </a:r>
            <a:r>
              <a:rPr lang="ru-RU" sz="2400" b="1" dirty="0" smtClean="0"/>
              <a:t>1</a:t>
            </a:r>
            <a:r>
              <a:rPr lang="ru-RU" sz="2400" b="1" dirty="0" smtClean="0">
                <a:solidFill>
                  <a:srgbClr val="FF0000"/>
                </a:solidFill>
              </a:rPr>
              <a:t>^C</a:t>
            </a:r>
            <a:r>
              <a:rPr lang="ru-RU" sz="2400" b="1" dirty="0" smtClean="0"/>
              <a:t>20210415</a:t>
            </a:r>
            <a:r>
              <a:rPr lang="ru-RU" sz="2400" b="1" dirty="0" smtClean="0">
                <a:solidFill>
                  <a:srgbClr val="FF0000"/>
                </a:solidFill>
              </a:rPr>
              <a:t>^D</a:t>
            </a:r>
            <a:r>
              <a:rPr lang="ru-RU" sz="2400" b="1" dirty="0" smtClean="0"/>
              <a:t>ОДЛ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00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60648"/>
            <a:ext cx="7848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автоматизированной книговыдаче осуществляется контроль места хранения экземпляра, поэтому в подполе </a:t>
            </a:r>
            <a:r>
              <a:rPr lang="ru-RU" dirty="0">
                <a:solidFill>
                  <a:srgbClr val="FF0000"/>
                </a:solidFill>
              </a:rPr>
              <a:t>^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поля </a:t>
            </a:r>
            <a:r>
              <a:rPr lang="ru-RU" dirty="0" smtClean="0">
                <a:solidFill>
                  <a:srgbClr val="FF0000"/>
                </a:solidFill>
              </a:rPr>
              <a:t>910</a:t>
            </a:r>
            <a:r>
              <a:rPr lang="ru-RU" dirty="0" smtClean="0"/>
              <a:t> </a:t>
            </a:r>
            <a:r>
              <a:rPr lang="ru-RU" dirty="0"/>
              <a:t>тоже должен быть порядок:</a:t>
            </a:r>
          </a:p>
          <a:p>
            <a:r>
              <a:rPr lang="ru-RU" dirty="0"/>
              <a:t> </a:t>
            </a:r>
          </a:p>
          <a:p>
            <a:r>
              <a:rPr lang="ru-RU" dirty="0" err="1" smtClean="0"/>
              <a:t>г.Канаш</a:t>
            </a:r>
            <a:r>
              <a:rPr lang="ru-RU" dirty="0"/>
              <a:t>, почти все хорошо, разночтений в указании МХР немного.</a:t>
            </a:r>
          </a:p>
          <a:p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1774651"/>
            <a:ext cx="4000500" cy="5038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479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23003"/>
            <a:ext cx="4248472" cy="55235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55576" y="476672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 это из БД </a:t>
            </a:r>
            <a:r>
              <a:rPr lang="ru-RU" dirty="0" err="1" smtClean="0"/>
              <a:t>Вурнарского</a:t>
            </a:r>
            <a:r>
              <a:rPr lang="ru-RU" dirty="0" smtClean="0"/>
              <a:t> р-на. Здесь мы наблюдаем большое кол-во разночтений своих мест хранения. Присутствуют и «чужие» места хранения.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71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92697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БД </a:t>
            </a:r>
            <a:r>
              <a:rPr lang="en-US" sz="2400" dirty="0">
                <a:solidFill>
                  <a:srgbClr val="0070C0"/>
                </a:solidFill>
              </a:rPr>
              <a:t>RDR</a:t>
            </a:r>
            <a:r>
              <a:rPr lang="ru-RU" sz="2400" dirty="0">
                <a:solidFill>
                  <a:srgbClr val="0070C0"/>
                </a:solidFill>
              </a:rPr>
              <a:t>.</a:t>
            </a:r>
          </a:p>
          <a:p>
            <a:r>
              <a:rPr lang="ru-RU" sz="2400" dirty="0"/>
              <a:t>Каждый читатель имеет уникальный идентификатор – номер читательского билета (поле 30). Каждый год менять его не нужно, иначе потеряется связь с его архивным формуляром.</a:t>
            </a:r>
          </a:p>
          <a:p>
            <a:r>
              <a:rPr lang="ru-RU" sz="2400" dirty="0"/>
              <a:t>Запись на одного читателя одна (она используется на всех кафедрах выдачи – АБ, ДБ, ЧЗ…).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52" y="3140967"/>
            <a:ext cx="7633688" cy="3454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974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Ещё раз повторим правила для поля 910: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своей базе мы храним сведения только об экземплярах своей ЦБС!!! Если заимствуем запись из других библиотек, "чужие" поля 910 удаляем</a:t>
            </a:r>
            <a:r>
              <a:rPr lang="ru-RU" dirty="0" smtClean="0"/>
              <a:t>!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При </a:t>
            </a:r>
            <a:r>
              <a:rPr lang="ru-RU" dirty="0"/>
              <a:t>заполнении места хранения экземпляров пользуемся собственным справочником мест хранения </a:t>
            </a:r>
            <a:r>
              <a:rPr lang="en-US" dirty="0"/>
              <a:t>MHR</a:t>
            </a:r>
            <a:r>
              <a:rPr lang="ru-RU" dirty="0"/>
              <a:t>.</a:t>
            </a:r>
            <a:r>
              <a:rPr lang="en-US" dirty="0" err="1"/>
              <a:t>mnu</a:t>
            </a:r>
            <a:r>
              <a:rPr lang="ru-RU" dirty="0"/>
              <a:t>. Хранится он в папке </a:t>
            </a:r>
            <a:r>
              <a:rPr lang="en-US" dirty="0"/>
              <a:t>DEPOSIT</a:t>
            </a:r>
            <a:r>
              <a:rPr lang="ru-RU" dirty="0"/>
              <a:t> или в папке БД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Экземпляры</a:t>
            </a:r>
            <a:r>
              <a:rPr lang="ru-RU" dirty="0"/>
              <a:t>, предназначенные для книговыдачи, имеют статус "0". Это подполе 910^</a:t>
            </a:r>
            <a:r>
              <a:rPr lang="en-US" dirty="0"/>
              <a:t>A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Идентификаторы </a:t>
            </a:r>
            <a:r>
              <a:rPr lang="ru-RU" dirty="0"/>
              <a:t>экземпляров должны быть уникальные. Если инвентарные номера не уникальные, то обязательно наличие уникальных штрих-кодов.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251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Повторим методику быстрого заполнения поля 910: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Обратимся к официальной инструкции:</a:t>
            </a:r>
          </a:p>
          <a:p>
            <a:pPr marL="0" indent="0">
              <a:buNone/>
            </a:pPr>
            <a:r>
              <a:rPr lang="ru-RU" dirty="0"/>
              <a:t>Система автоматизации библиотек ИРБИС64. Автоматизированное рабочее место «Каталогизатор». Руководство пользователя</a:t>
            </a:r>
            <a:r>
              <a:rPr lang="ru-RU" b="1" dirty="0"/>
              <a:t> / </a:t>
            </a:r>
            <a:r>
              <a:rPr lang="ru-RU" dirty="0" smtClean="0">
                <a:effectLst/>
              </a:rPr>
              <a:t>Международная Ассоциация пользователей и разработчиков электронных библиотек и новых информационных технологий (Ассоциация ЭБНИТ) // [</a:t>
            </a:r>
            <a:r>
              <a:rPr lang="ru-RU" dirty="0"/>
              <a:t>Документация системы ИРБИС64</a:t>
            </a:r>
            <a:r>
              <a:rPr lang="ru-RU" dirty="0" smtClean="0">
                <a:effectLst/>
              </a:rPr>
              <a:t>].  – </a:t>
            </a:r>
            <a:r>
              <a:rPr lang="ru-RU" u="sng" dirty="0">
                <a:hlinkClick r:id="rId2"/>
              </a:rPr>
              <a:t>file:///C:/</a:t>
            </a:r>
            <a:r>
              <a:rPr lang="en-US" u="sng" dirty="0">
                <a:hlinkClick r:id="rId2"/>
              </a:rPr>
              <a:t>IRBIS</a:t>
            </a:r>
            <a:r>
              <a:rPr lang="ru-RU" u="sng" dirty="0">
                <a:hlinkClick r:id="rId2"/>
              </a:rPr>
              <a:t>64/</a:t>
            </a:r>
            <a:r>
              <a:rPr lang="ru-RU" dirty="0">
                <a:hlinkClick r:id="rId2"/>
              </a:rPr>
              <a:t> </a:t>
            </a:r>
            <a:r>
              <a:rPr lang="en-US" u="sng" dirty="0" err="1">
                <a:hlinkClick r:id="rId2"/>
              </a:rPr>
              <a:t>irbiscat</a:t>
            </a:r>
            <a:r>
              <a:rPr lang="ru-RU" u="sng" dirty="0">
                <a:hlinkClick r:id="rId2"/>
              </a:rPr>
              <a:t>.</a:t>
            </a:r>
            <a:r>
              <a:rPr lang="en-US" u="sng" dirty="0">
                <a:hlinkClick r:id="rId2"/>
              </a:rPr>
              <a:t>doc</a:t>
            </a:r>
            <a:r>
              <a:rPr lang="ru-RU" dirty="0" smtClean="0">
                <a:effectLst/>
              </a:rPr>
              <a:t>. – С. 57-61. - </a:t>
            </a:r>
            <a:r>
              <a:rPr lang="ru-RU" dirty="0"/>
              <a:t>4.2.2.5. Сведения об экземплярах (Страница РЛ «Экземпляры»)</a:t>
            </a:r>
            <a:r>
              <a:rPr lang="ru-RU" dirty="0" smtClean="0">
                <a:effectLst/>
              </a:rPr>
              <a:t> 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549772"/>
            <a:ext cx="936104" cy="115914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092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404664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Требуется заполнить поле 910 таким образом: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08720"/>
            <a:ext cx="7272808" cy="27438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596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8640"/>
            <a:ext cx="5788559" cy="5040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39552" y="188640"/>
            <a:ext cx="1312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Заполняем: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5301208"/>
            <a:ext cx="8064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 подполе </a:t>
            </a:r>
            <a:r>
              <a:rPr lang="en-US" sz="2000" dirty="0" smtClean="0">
                <a:solidFill>
                  <a:srgbClr val="C00000"/>
                </a:solidFill>
              </a:rPr>
              <a:t>A</a:t>
            </a:r>
            <a:r>
              <a:rPr lang="ru-RU" sz="2000" dirty="0">
                <a:solidFill>
                  <a:srgbClr val="C00000"/>
                </a:solidFill>
              </a:rPr>
              <a:t>: Статус </a:t>
            </a:r>
            <a:r>
              <a:rPr lang="ru-RU" sz="2000" dirty="0" smtClean="0"/>
              <a:t>значение </a:t>
            </a:r>
            <a:r>
              <a:rPr lang="en-US" sz="2000" dirty="0" smtClean="0">
                <a:solidFill>
                  <a:srgbClr val="C00000"/>
                </a:solidFill>
              </a:rPr>
              <a:t>R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/>
              <a:t>означает, что будет создано несколько повторений поля 910.</a:t>
            </a:r>
          </a:p>
          <a:p>
            <a:r>
              <a:rPr lang="ru-RU" sz="2000" dirty="0"/>
              <a:t>В подполе </a:t>
            </a:r>
            <a:r>
              <a:rPr lang="en-US" sz="2000" dirty="0">
                <a:solidFill>
                  <a:srgbClr val="C00000"/>
                </a:solidFill>
              </a:rPr>
              <a:t>B</a:t>
            </a:r>
            <a:r>
              <a:rPr lang="ru-RU" sz="2000" dirty="0">
                <a:solidFill>
                  <a:srgbClr val="C00000"/>
                </a:solidFill>
              </a:rPr>
              <a:t>: Инв.</a:t>
            </a:r>
            <a:r>
              <a:rPr lang="en-US" sz="2000" dirty="0">
                <a:solidFill>
                  <a:srgbClr val="C00000"/>
                </a:solidFill>
              </a:rPr>
              <a:t>N</a:t>
            </a:r>
            <a:r>
              <a:rPr lang="ru-RU" sz="2000" dirty="0">
                <a:solidFill>
                  <a:srgbClr val="C00000"/>
                </a:solidFill>
              </a:rPr>
              <a:t> экз. </a:t>
            </a:r>
            <a:r>
              <a:rPr lang="ru-RU" sz="2000" dirty="0"/>
              <a:t>сначала указываем кол-ко экземпляров (</a:t>
            </a:r>
            <a:r>
              <a:rPr lang="ru-RU" sz="2000" dirty="0">
                <a:solidFill>
                  <a:srgbClr val="C00000"/>
                </a:solidFill>
              </a:rPr>
              <a:t>9</a:t>
            </a:r>
            <a:r>
              <a:rPr lang="ru-RU" sz="2000" dirty="0"/>
              <a:t>), после косой черты инвентарный номер первого экземпляра.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083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6672" y="260647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Номер и Дата КСУ указаны в личных параметрах!</a:t>
            </a:r>
          </a:p>
          <a:p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14" y="908720"/>
            <a:ext cx="6736025" cy="5884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92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6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ВВОД – Сохранить запись. Получаем:</a:t>
            </a:r>
          </a:p>
          <a:p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8892480" cy="26642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83568" y="4077072"/>
            <a:ext cx="79928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Статус экземпляра с </a:t>
            </a:r>
            <a:r>
              <a:rPr lang="en-US" sz="2000" dirty="0" smtClean="0">
                <a:solidFill>
                  <a:srgbClr val="C00000"/>
                </a:solidFill>
              </a:rPr>
              <a:t>R</a:t>
            </a:r>
            <a:r>
              <a:rPr lang="en-US" sz="2000" dirty="0" smtClean="0"/>
              <a:t> </a:t>
            </a:r>
            <a:r>
              <a:rPr lang="ru-RU" sz="2000" dirty="0" smtClean="0"/>
              <a:t>поменялся на </a:t>
            </a:r>
            <a:r>
              <a:rPr lang="ru-RU" sz="2000" dirty="0" smtClean="0">
                <a:solidFill>
                  <a:srgbClr val="C00000"/>
                </a:solidFill>
              </a:rPr>
              <a:t>0</a:t>
            </a:r>
            <a:r>
              <a:rPr lang="ru-RU" sz="2000" dirty="0" smtClean="0"/>
              <a:t>, инвентарные номера размножились по порядку, </a:t>
            </a:r>
          </a:p>
          <a:p>
            <a:r>
              <a:rPr lang="ru-RU" sz="2000" dirty="0" smtClean="0"/>
              <a:t>Номер и Дата КСУ, Номер акта, цена и канал поступления </a:t>
            </a:r>
            <a:r>
              <a:rPr lang="ru-RU" sz="2000" dirty="0" err="1" smtClean="0"/>
              <a:t>продублировались</a:t>
            </a:r>
            <a:r>
              <a:rPr lang="ru-RU" sz="2000" dirty="0" smtClean="0"/>
              <a:t> в каждом повторении поля 910.</a:t>
            </a:r>
          </a:p>
          <a:p>
            <a:r>
              <a:rPr lang="ru-RU" sz="2000" dirty="0" smtClean="0"/>
              <a:t>Во всех повторениях поля 910 указано одно и то же место хранения.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6442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115617" y="1124744"/>
            <a:ext cx="7416824" cy="41764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3842" y="58787"/>
            <a:ext cx="7056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Нажимаем "Горячую клавишу" </a:t>
            </a:r>
            <a:r>
              <a:rPr lang="en-US" sz="2000" dirty="0"/>
              <a:t>F3</a:t>
            </a:r>
            <a:r>
              <a:rPr lang="en-US" sz="2000" dirty="0" smtClean="0"/>
              <a:t>.</a:t>
            </a:r>
            <a:r>
              <a:rPr lang="en-US" sz="2000" dirty="0"/>
              <a:t> </a:t>
            </a:r>
            <a:endParaRPr lang="ru-RU" sz="2000" dirty="0"/>
          </a:p>
          <a:p>
            <a:r>
              <a:rPr lang="ru-RU" sz="2000" dirty="0" smtClean="0"/>
              <a:t>Исправляем </a:t>
            </a:r>
            <a:r>
              <a:rPr lang="ru-RU" sz="2000" dirty="0"/>
              <a:t>место хранения экземпляров:</a:t>
            </a:r>
          </a:p>
          <a:p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589240"/>
            <a:ext cx="31972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Достаточно быстро</a:t>
            </a:r>
            <a:r>
              <a:rPr lang="ru-RU" sz="2000" dirty="0" smtClean="0"/>
              <a:t>. Удобно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3595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Остались вопросы?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/>
          <a:lstStyle/>
          <a:p>
            <a:r>
              <a:rPr lang="en-US" dirty="0" smtClean="0"/>
              <a:t>E-mail: </a:t>
            </a:r>
            <a:r>
              <a:rPr lang="en-US" dirty="0" smtClean="0">
                <a:hlinkClick r:id="rId2"/>
              </a:rPr>
              <a:t>it01@nbchr.ru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ru-RU" dirty="0" smtClean="0"/>
              <a:t>Тел.: 8(8352) 23-02-17 (доп.115)</a:t>
            </a:r>
          </a:p>
          <a:p>
            <a:pPr marL="0" indent="0">
              <a:buNone/>
            </a:pPr>
            <a:r>
              <a:rPr lang="ru-RU" dirty="0" smtClean="0"/>
              <a:t>Егорова Милана </a:t>
            </a:r>
            <a:r>
              <a:rPr lang="ru-RU" dirty="0" err="1" smtClean="0"/>
              <a:t>Димитриевна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45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937</Words>
  <Application>Microsoft Office PowerPoint</Application>
  <PresentationFormat>Экран (4:3)</PresentationFormat>
  <Paragraphs>91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Автоматизированная книговыдача в Системе ИРБИС64.  Подготовка к внедрению</vt:lpstr>
      <vt:lpstr>Автоматизированная книговыдача – это  </vt:lpstr>
      <vt:lpstr>Готовы ли библиотеки Чувашии к электронной книговыдаче? </vt:lpstr>
      <vt:lpstr>АРМ «Книговыдача» - что это?</vt:lpstr>
      <vt:lpstr>Что нужно для автоматизированной книговыдачи? </vt:lpstr>
      <vt:lpstr>Где узнать подробно об автоматизированной книговыдаче? </vt:lpstr>
      <vt:lpstr>Заглянем в наши электронные каталоги </vt:lpstr>
      <vt:lpstr>Заглянем в наши электронные каталоги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Ещё раз повторим правила для поля 910:</vt:lpstr>
      <vt:lpstr>Повторим методику быстрого заполнения поля 910: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Остались вопросы?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Автоматизированная книговыдача в Системе ИРБИС64.  Подготовка к внедрению</dc:title>
  <dc:creator>Егорова Милана Димитриевна</dc:creator>
  <cp:lastModifiedBy>Егорова Милана Димитриевна</cp:lastModifiedBy>
  <cp:revision>18</cp:revision>
  <dcterms:created xsi:type="dcterms:W3CDTF">2021-11-09T10:27:07Z</dcterms:created>
  <dcterms:modified xsi:type="dcterms:W3CDTF">2021-11-09T12:07:17Z</dcterms:modified>
</cp:coreProperties>
</file>