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20"/>
  </p:notesMasterIdLst>
  <p:handoutMasterIdLst>
    <p:handoutMasterId r:id="rId21"/>
  </p:handoutMasterIdLst>
  <p:sldIdLst>
    <p:sldId id="264" r:id="rId3"/>
    <p:sldId id="276" r:id="rId4"/>
    <p:sldId id="292" r:id="rId5"/>
    <p:sldId id="295" r:id="rId6"/>
    <p:sldId id="294" r:id="rId7"/>
    <p:sldId id="281" r:id="rId8"/>
    <p:sldId id="283" r:id="rId9"/>
    <p:sldId id="285" r:id="rId10"/>
    <p:sldId id="287" r:id="rId11"/>
    <p:sldId id="288" r:id="rId12"/>
    <p:sldId id="290" r:id="rId13"/>
    <p:sldId id="291" r:id="rId14"/>
    <p:sldId id="284" r:id="rId15"/>
    <p:sldId id="297" r:id="rId16"/>
    <p:sldId id="298" r:id="rId17"/>
    <p:sldId id="299" r:id="rId18"/>
    <p:sldId id="266" r:id="rId19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orient="horz" pos="945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92">
          <p15:clr>
            <a:srgbClr val="A4A3A4"/>
          </p15:clr>
        </p15:guide>
        <p15:guide id="5" orient="horz" pos="1072">
          <p15:clr>
            <a:srgbClr val="A4A3A4"/>
          </p15:clr>
        </p15:guide>
        <p15:guide id="6" pos="3839">
          <p15:clr>
            <a:srgbClr val="A4A3A4"/>
          </p15:clr>
        </p15:guide>
        <p15:guide id="7" pos="704">
          <p15:clr>
            <a:srgbClr val="A4A3A4"/>
          </p15:clr>
        </p15:guide>
        <p15:guide id="8" pos="71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11" d="100"/>
          <a:sy n="111" d="100"/>
        </p:scale>
        <p:origin x="-516" y="-78"/>
      </p:cViewPr>
      <p:guideLst>
        <p:guide orient="horz" pos="2160"/>
        <p:guide orient="horz" pos="945"/>
        <p:guide orient="horz" pos="3888"/>
        <p:guide orient="horz" pos="192"/>
        <p:guide orient="horz" pos="1072"/>
        <p:guide pos="3839"/>
        <p:guide pos="704"/>
        <p:guide pos="710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3072" y="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ru-RU">
                <a:solidFill>
                  <a:schemeClr val="tx2"/>
                </a:solidFill>
              </a:rPr>
              <a:pPr/>
              <a:t>11.11.2021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pPr/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ru-RU"/>
              <a:pPr/>
              <a:t>11.11.2021</a:t>
            </a:fld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Образец текста</a:t>
            </a:r>
          </a:p>
          <a:p>
            <a:pPr lvl="1"/>
            <a:r>
              <a:rPr/>
              <a:t>Второй уровень</a:t>
            </a:r>
          </a:p>
          <a:p>
            <a:pPr lvl="2"/>
            <a:r>
              <a:rPr/>
              <a:t>Третий уровень</a:t>
            </a:r>
          </a:p>
          <a:p>
            <a:pPr lvl="3"/>
            <a:r>
              <a:rPr/>
              <a:t>Четвертый уровень</a:t>
            </a:r>
          </a:p>
          <a:p>
            <a:pPr lvl="4"/>
            <a:r>
              <a:rPr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auto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400" cap="none" baseline="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ru-RU" noProof="0" smtClean="0"/>
              <a:pPr/>
              <a:t>11.11.2021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 bwMode="auto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anchor="t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ru-RU" noProof="0" smtClean="0"/>
              <a:pPr/>
              <a:t>11.11.2021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ru-RU" noProof="0" smtClean="0"/>
              <a:pPr/>
              <a:t>11.11.2021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ru-RU" noProof="0" smtClean="0"/>
              <a:pPr/>
              <a:t>11.11.2021</a:t>
            </a:fld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ru-RU" noProof="0" smtClean="0"/>
              <a:pPr/>
              <a:t>11.11.2021</a:t>
            </a:fld>
            <a:endParaRPr lang="ru-RU" noProof="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ru-RU" noProof="0" smtClean="0"/>
              <a:pPr/>
              <a:t>11.11.2021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ru-RU" noProof="0" smtClean="0"/>
              <a:pPr/>
              <a:t>11.11.2021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ru-RU" noProof="0" smtClean="0"/>
              <a:pPr/>
              <a:t>11.11.2021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Заголовок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ru-RU" noProof="0" smtClean="0"/>
              <a:pPr/>
              <a:t>11.11.2021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2DD204D1-F9BD-4643-8480-6EA41EB484F1}" type="datetimeFigureOut">
              <a:rPr lang="ru-RU" noProof="0" smtClean="0"/>
              <a:pPr/>
              <a:t>11.11.2021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EB37DED6-D4C7-42EE-AB49-D2E39E64FDE4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2794495"/>
          </a:xfrm>
        </p:spPr>
        <p:txBody>
          <a:bodyPr>
            <a:normAutofit/>
          </a:bodyPr>
          <a:lstStyle/>
          <a:p>
            <a:pPr algn="ctr" defTabSz="1216152">
              <a:spcBef>
                <a:spcPts val="0"/>
              </a:spcBef>
            </a:pPr>
            <a:r>
              <a:rPr lang="ru-RU" b="1" dirty="0" smtClean="0"/>
              <a:t>Списание аудиовизуальных документов</a:t>
            </a:r>
            <a:endParaRPr lang="ru-RU" sz="5400" b="1" i="0" baseline="0" dirty="0">
              <a:solidFill>
                <a:srgbClr val="374C81"/>
              </a:solidFill>
              <a:latin typeface="Century Gothic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02124" y="620688"/>
            <a:ext cx="8424936" cy="1080120"/>
          </a:xfrm>
        </p:spPr>
        <p:txBody>
          <a:bodyPr>
            <a:norm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2400" b="0" i="0" dirty="0" smtClean="0">
                <a:solidFill>
                  <a:srgbClr val="374C81"/>
                </a:solidFill>
              </a:rPr>
              <a:t>Национальная библиотека Чувашской Республики</a:t>
            </a:r>
            <a:endParaRPr lang="ru-RU" sz="2400" b="0" i="0" dirty="0">
              <a:solidFill>
                <a:srgbClr val="374C8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82244" y="5445223"/>
            <a:ext cx="7344816" cy="114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ru-RU" b="1" i="1" dirty="0"/>
              <a:t>Капитонова Светлана </a:t>
            </a:r>
            <a:r>
              <a:rPr lang="ru-RU" b="1" i="1" dirty="0" smtClean="0"/>
              <a:t>Ф</a:t>
            </a:r>
            <a:r>
              <a:rPr lang="ru-RU" b="1" i="1" dirty="0"/>
              <a:t>е</a:t>
            </a:r>
            <a:r>
              <a:rPr lang="ru-RU" b="1" i="1" dirty="0" smtClean="0"/>
              <a:t>доровна</a:t>
            </a:r>
            <a:r>
              <a:rPr lang="ru-RU" i="1" dirty="0"/>
              <a:t>, </a:t>
            </a:r>
            <a:endParaRPr lang="en-US" i="1" dirty="0" smtClean="0"/>
          </a:p>
          <a:p>
            <a:pPr>
              <a:lnSpc>
                <a:spcPct val="95000"/>
              </a:lnSpc>
            </a:pPr>
            <a:r>
              <a:rPr lang="ru-RU" i="1" dirty="0" smtClean="0"/>
              <a:t>зав</a:t>
            </a:r>
            <a:r>
              <a:rPr lang="ru-RU" i="1" dirty="0"/>
              <a:t>. отделом </a:t>
            </a:r>
            <a:r>
              <a:rPr lang="ru-RU" i="1" dirty="0" err="1"/>
              <a:t>книгохранения</a:t>
            </a:r>
            <a:r>
              <a:rPr lang="ru-RU" i="1" dirty="0"/>
              <a:t> Национальной библиотеки Чувашской Республики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1216152">
              <a:spcBef>
                <a:spcPts val="0"/>
              </a:spcBef>
            </a:pPr>
            <a:r>
              <a:rPr lang="ru-RU" b="1" dirty="0" smtClean="0"/>
              <a:t>Порядок учёта документов</a:t>
            </a:r>
            <a:endParaRPr lang="ru-RU" sz="4400" b="1" i="0" baseline="0" dirty="0">
              <a:solidFill>
                <a:srgbClr val="374C81"/>
              </a:solidFill>
              <a:latin typeface="Century Gothic"/>
            </a:endParaRPr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 defTabSz="1216152">
              <a:lnSpc>
                <a:spcPct val="100000"/>
              </a:lnSpc>
              <a:buClr>
                <a:srgbClr val="374C81"/>
              </a:buClr>
              <a:buNone/>
            </a:pPr>
            <a:r>
              <a:rPr lang="ru-RU" sz="3000" dirty="0" smtClean="0"/>
              <a:t>«Порядок учёта документов, входящих в состав библиотечного фонда» утверждён приказом Министерства культуры Российской Федерации от 8 октября 2012 г. № 1077 и зарегистрирован Министерством юстиции Российской Федерации 14 мая 2013 г., (регистрационный  № 28390; опубликован в «Российской газете» 22 мая 2013 г.) Документ введён в действие 3 июня 2013 г. взамен «Инструкции об учёте библиотечного фонда» </a:t>
            </a:r>
            <a:r>
              <a:rPr lang="ru-RU" sz="3000" b="0" i="0" dirty="0" smtClean="0">
                <a:solidFill>
                  <a:srgbClr val="374C81"/>
                </a:solidFill>
                <a:latin typeface="Century Gothic"/>
                <a:ea typeface="+mn-ea"/>
                <a:cs typeface="+mn-cs"/>
              </a:rPr>
              <a:t>.</a:t>
            </a:r>
            <a:endParaRPr lang="ru-RU" sz="3000" b="0" i="0" dirty="0">
              <a:solidFill>
                <a:srgbClr val="374C81"/>
              </a:solidFill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118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7309" y="-531440"/>
            <a:ext cx="10157354" cy="200464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/>
              <a:t>Приказ Минкультуры РФ № </a:t>
            </a:r>
            <a:r>
              <a:rPr lang="ru-RU" sz="4000" b="1" dirty="0" smtClean="0"/>
              <a:t>115</a:t>
            </a:r>
            <a:br>
              <a:rPr lang="ru-RU" sz="4000" b="1" dirty="0" smtClean="0"/>
            </a:br>
            <a:r>
              <a:rPr lang="ru-RU" sz="4000" b="1" dirty="0" smtClean="0"/>
              <a:t>от </a:t>
            </a:r>
            <a:r>
              <a:rPr lang="ru-RU" sz="4000" b="1" dirty="0"/>
              <a:t>2 февраля 2017 г.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7828" y="1340768"/>
            <a:ext cx="10436835" cy="4831432"/>
          </a:xfrm>
        </p:spPr>
        <p:txBody>
          <a:bodyPr>
            <a:normAutofit fontScale="85000" lnSpcReduction="20000"/>
          </a:bodyPr>
          <a:lstStyle/>
          <a:p>
            <a:r>
              <a:rPr lang="ru-RU" sz="3100" dirty="0"/>
              <a:t>О внесении изменений в Порядок учета документов, входящих в состав библиотечного фонда, утвержденный приказом Министерства культуры Российской Федерации от 8 октября 2012 г. №1077.</a:t>
            </a:r>
          </a:p>
          <a:p>
            <a:r>
              <a:rPr lang="ru-RU" sz="3100" dirty="0" smtClean="0"/>
              <a:t>Зарегистрирован </a:t>
            </a:r>
            <a:r>
              <a:rPr lang="ru-RU" sz="3100" dirty="0"/>
              <a:t>в Минюсте 2 марта 2017 г.</a:t>
            </a:r>
          </a:p>
          <a:p>
            <a:r>
              <a:rPr lang="ru-RU" sz="3100" dirty="0" smtClean="0"/>
              <a:t>Опубликован </a:t>
            </a:r>
            <a:r>
              <a:rPr lang="ru-RU" sz="3100" dirty="0"/>
              <a:t>3 марта 2017 на официальном интернет-портале правовой информации </a:t>
            </a:r>
            <a:r>
              <a:rPr lang="ru-RU" sz="3100" dirty="0" smtClean="0"/>
              <a:t>http</a:t>
            </a:r>
            <a:r>
              <a:rPr lang="ru-RU" sz="3100" dirty="0"/>
              <a:t>://publication.pravo.gov.ru/</a:t>
            </a:r>
          </a:p>
          <a:p>
            <a:r>
              <a:rPr lang="ru-RU" sz="3100" dirty="0" smtClean="0"/>
              <a:t>Вступил </a:t>
            </a:r>
            <a:r>
              <a:rPr lang="ru-RU" sz="3100" dirty="0"/>
              <a:t>в силу с 14 марта 2017 г.</a:t>
            </a:r>
          </a:p>
          <a:p>
            <a:r>
              <a:rPr lang="ru-RU" sz="3100" dirty="0" smtClean="0"/>
              <a:t>Дает </a:t>
            </a:r>
            <a:r>
              <a:rPr lang="ru-RU" sz="3100" dirty="0"/>
              <a:t>новые возможности библиотекам в безвозмездной передаче юридическим и физическим лицам списанных документов, исключенных из библиотечного фонда.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103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/>
              <a:t>Приказ Минкультуры РФ № 115 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от </a:t>
            </a:r>
            <a:r>
              <a:rPr lang="ru-RU" sz="4000" b="1" dirty="0"/>
              <a:t>2 февраля 2017 г.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97867" y="1701800"/>
            <a:ext cx="10076795" cy="4470400"/>
          </a:xfrm>
        </p:spPr>
        <p:txBody>
          <a:bodyPr/>
          <a:lstStyle/>
          <a:p>
            <a:r>
              <a:rPr lang="ru-RU" sz="2800" b="1" dirty="0"/>
              <a:t>П.5.7.1. ( в новой редакции)</a:t>
            </a:r>
          </a:p>
          <a:p>
            <a:pPr indent="360000" algn="just"/>
            <a:r>
              <a:rPr lang="ru-RU" sz="2800" b="1" dirty="0"/>
              <a:t> </a:t>
            </a:r>
            <a:r>
              <a:rPr lang="ru-RU" sz="2800" b="1" dirty="0" smtClean="0"/>
              <a:t>Списанные </a:t>
            </a:r>
            <a:r>
              <a:rPr lang="ru-RU" sz="2800" b="1" dirty="0"/>
              <a:t>объекты, исключенные из библиотечного фонда по причинам ветхости, дефектности, устарелости по содержанию, могут передаваться на безвозмездной основе юридическим и </a:t>
            </a:r>
            <a:r>
              <a:rPr lang="ru-RU" sz="2800" b="1" dirty="0" smtClean="0"/>
              <a:t>физическим лицам.</a:t>
            </a:r>
          </a:p>
          <a:p>
            <a:pPr indent="360000" algn="just"/>
            <a:r>
              <a:rPr lang="ru-RU" sz="2800" b="1" dirty="0" smtClean="0"/>
              <a:t> Невостребованные </a:t>
            </a:r>
            <a:r>
              <a:rPr lang="ru-RU" sz="2800" b="1" dirty="0"/>
              <a:t>в течение шести месяцев с даты списания документы могут направляться в пункты вторичного сырья.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312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19256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Приказ Минкультуры РФ № 115 от 2 февраля 2017 г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69876" y="1412776"/>
            <a:ext cx="10004786" cy="4759424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Изменения внесены в пункты:</a:t>
            </a:r>
          </a:p>
          <a:p>
            <a:pPr algn="just"/>
            <a:r>
              <a:rPr lang="ru-RU" sz="2800" b="1" dirty="0" smtClean="0"/>
              <a:t>П.5.2</a:t>
            </a:r>
            <a:r>
              <a:rPr lang="ru-RU" sz="2800" b="1" dirty="0"/>
              <a:t>. </a:t>
            </a:r>
            <a:r>
              <a:rPr lang="ru-RU" sz="2800" b="1" dirty="0" smtClean="0"/>
              <a:t>- Выбытие </a:t>
            </a:r>
            <a:r>
              <a:rPr lang="ru-RU" sz="2800" b="1" dirty="0"/>
              <a:t>оформляется «Актом о списании исключенных объектов библиотечного фонда» по форме (код по ОКУД 0504144), утвержденный приказом Минфина РФ от 30 марта №52 «Об утверждении форм первичных документов и регистров бухгалтерского учета, применяемых органами государственной власти (государственными органами), органами самоуправления, органами управления внебюджетными фондами, государственными (муниципальными) учреждениями, и Методических указаний по их применению» с изменениями внесенными Приказом Минфина РФ от </a:t>
            </a:r>
            <a:r>
              <a:rPr lang="ru-RU" b="1" dirty="0"/>
              <a:t>16 ноября 2016 г. №209н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369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Причины исключения документов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Утрата</a:t>
            </a:r>
          </a:p>
          <a:p>
            <a:r>
              <a:rPr lang="ru-RU" sz="4000" dirty="0" smtClean="0"/>
              <a:t>Ветхость</a:t>
            </a:r>
          </a:p>
          <a:p>
            <a:r>
              <a:rPr lang="ru-RU" sz="4000" dirty="0" smtClean="0"/>
              <a:t>Дефектность</a:t>
            </a:r>
          </a:p>
          <a:p>
            <a:r>
              <a:rPr lang="ru-RU" sz="4000" dirty="0" smtClean="0"/>
              <a:t>Устарелость по содержанию</a:t>
            </a:r>
          </a:p>
          <a:p>
            <a:r>
              <a:rPr lang="ru-RU" sz="4000" dirty="0" err="1" smtClean="0"/>
              <a:t>Непрофильность</a:t>
            </a:r>
            <a:endParaRPr lang="ru-RU" sz="4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120552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УТРАТА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09836" y="1124744"/>
            <a:ext cx="10729192" cy="5047456"/>
          </a:xfrm>
        </p:spPr>
        <p:txBody>
          <a:bodyPr>
            <a:noAutofit/>
          </a:bodyPr>
          <a:lstStyle/>
          <a:p>
            <a:r>
              <a:rPr lang="ru-RU" sz="3200" dirty="0" smtClean="0"/>
              <a:t>пропажа документов из фондов открытого доступа или во время пересылки по МБА, </a:t>
            </a:r>
          </a:p>
          <a:p>
            <a:r>
              <a:rPr lang="ru-RU" sz="3200" dirty="0" smtClean="0"/>
              <a:t>утеря или не возврат читателями, хищение, необратимая порча, </a:t>
            </a:r>
          </a:p>
          <a:p>
            <a:r>
              <a:rPr lang="ru-RU" sz="3200" dirty="0" smtClean="0"/>
              <a:t>утрата в результате бедствий стихийного, техногенного или социального характера,</a:t>
            </a:r>
          </a:p>
          <a:p>
            <a:r>
              <a:rPr lang="ru-RU" sz="3200" dirty="0" smtClean="0"/>
              <a:t>утрата по неустановленной причине (невозможность установления местонахождения документа), потеря электронных документов в результате вирусной или хакерской атаки.</a:t>
            </a:r>
            <a:endParaRPr lang="ru-RU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976536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 smtClean="0"/>
              <a:t>Непрофильность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25860" y="1124744"/>
            <a:ext cx="10148802" cy="5256584"/>
          </a:xfrm>
        </p:spPr>
        <p:txBody>
          <a:bodyPr>
            <a:normAutofit fontScale="62500" lnSpcReduction="20000"/>
          </a:bodyPr>
          <a:lstStyle/>
          <a:p>
            <a:pPr marL="360000" lvl="1" indent="97200" algn="just">
              <a:buNone/>
            </a:pPr>
            <a:r>
              <a:rPr lang="ru-RU" sz="4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Непрофильность</a:t>
            </a: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документов устанавливается на основе «Профиля комплектования фонда» или иного нормативного документа, утверждаемого руководителем библиотеки. </a:t>
            </a:r>
          </a:p>
          <a:p>
            <a:pPr lvl="1"/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не комплектуемые библиотекой; </a:t>
            </a:r>
          </a:p>
          <a:p>
            <a:pPr lvl="1"/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излишне дублетные экземпляры; </a:t>
            </a:r>
          </a:p>
          <a:p>
            <a:pPr lvl="1"/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замененные более полными по содержанию, лучшими по оформлению, физическому состоянию изданиями; </a:t>
            </a:r>
          </a:p>
          <a:p>
            <a:pPr lvl="1"/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по истечении сроков хранения документов; </a:t>
            </a:r>
          </a:p>
          <a:p>
            <a:pPr lvl="1"/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при низком уровне читательского спроса,</a:t>
            </a:r>
          </a:p>
          <a:p>
            <a:pPr lvl="1"/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при несоответствии электронных документов техническому и программному обеспечению библиотеки</a:t>
            </a:r>
            <a:r>
              <a:rPr lang="ru-RU" sz="4000" dirty="0" smtClean="0"/>
              <a:t>.</a:t>
            </a: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480592"/>
          </a:xfrm>
        </p:spPr>
        <p:txBody>
          <a:bodyPr/>
          <a:lstStyle/>
          <a:p>
            <a:pPr algn="ctr"/>
            <a:r>
              <a:rPr lang="ru-RU" b="1" dirty="0" smtClean="0"/>
              <a:t>АКТ о списании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13892" y="1916832"/>
            <a:ext cx="99371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оформляется </a:t>
            </a:r>
            <a:r>
              <a:rPr lang="ru-RU" dirty="0" smtClean="0"/>
              <a:t>по </a:t>
            </a:r>
            <a:r>
              <a:rPr lang="ru-RU" dirty="0"/>
              <a:t>единой форме (код ОКУД 0504144),</a:t>
            </a:r>
            <a:r>
              <a:rPr lang="ru-RU" b="1" dirty="0"/>
              <a:t> (</a:t>
            </a:r>
            <a:r>
              <a:rPr lang="ru-RU" b="1" dirty="0" smtClean="0"/>
              <a:t>кроме  электронных сетевых документов)</a:t>
            </a:r>
          </a:p>
          <a:p>
            <a:pPr algn="just"/>
            <a:r>
              <a:rPr lang="ru-RU" b="1" dirty="0" smtClean="0"/>
              <a:t>указывается причина исключения, сведения о количестве </a:t>
            </a:r>
            <a:r>
              <a:rPr lang="ru-RU" b="1" strike="sngStrike" dirty="0" smtClean="0"/>
              <a:t>и</a:t>
            </a:r>
            <a:r>
              <a:rPr lang="ru-RU" b="1" dirty="0" smtClean="0"/>
              <a:t> общей стоимости исключенных документов и направление их выбытия </a:t>
            </a:r>
            <a:r>
              <a:rPr lang="ru-RU" dirty="0" smtClean="0"/>
              <a:t>(передача </a:t>
            </a:r>
            <a:r>
              <a:rPr lang="ru-RU" dirty="0"/>
              <a:t>в обменный фонд для дальнейшего </a:t>
            </a:r>
            <a:r>
              <a:rPr lang="ru-RU" dirty="0" smtClean="0"/>
              <a:t>перераспределения</a:t>
            </a:r>
            <a:r>
              <a:rPr lang="ru-RU" dirty="0"/>
              <a:t>, безвозмездная передача другому учреждению, реализация (продажа) </a:t>
            </a:r>
            <a:r>
              <a:rPr lang="ru-RU" dirty="0" smtClean="0"/>
              <a:t>юридическому </a:t>
            </a:r>
            <a:r>
              <a:rPr lang="ru-RU" dirty="0"/>
              <a:t>или физическому лицу, </a:t>
            </a:r>
            <a:r>
              <a:rPr lang="ru-RU" dirty="0" smtClean="0"/>
              <a:t>утилизация).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8107" y="76200"/>
            <a:ext cx="7916555" cy="832520"/>
          </a:xfrm>
        </p:spPr>
        <p:txBody>
          <a:bodyPr>
            <a:normAutofit/>
          </a:bodyPr>
          <a:lstStyle/>
          <a:p>
            <a:r>
              <a:rPr lang="ru-RU" b="1" dirty="0" smtClean="0"/>
              <a:t>АКТ о списании</a:t>
            </a:r>
            <a:r>
              <a:rPr lang="en-US" b="1" dirty="0" smtClean="0"/>
              <a:t> 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598468" y="836712"/>
            <a:ext cx="504056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Список на исключение объектов библиотечного фонда содержит следующие сведения:</a:t>
            </a:r>
          </a:p>
          <a:p>
            <a:r>
              <a:rPr lang="ru-RU" dirty="0" smtClean="0"/>
              <a:t>- регистрационный номер и шифр хранения документа; </a:t>
            </a:r>
          </a:p>
          <a:p>
            <a:r>
              <a:rPr lang="ru-RU" dirty="0" smtClean="0"/>
              <a:t>- краткое библиографическое описание; </a:t>
            </a:r>
          </a:p>
          <a:p>
            <a:r>
              <a:rPr lang="ru-RU" dirty="0" smtClean="0"/>
              <a:t>- цена документа, зафиксированная в регистре индивидуального учета документов; </a:t>
            </a:r>
          </a:p>
          <a:p>
            <a:r>
              <a:rPr lang="ru-RU" dirty="0" smtClean="0"/>
              <a:t>- коэффициент переоценки и цену после переоценки;</a:t>
            </a:r>
          </a:p>
          <a:p>
            <a:r>
              <a:rPr lang="ru-RU" dirty="0" smtClean="0"/>
              <a:t>- общая стоимость исключаемых документов</a:t>
            </a:r>
            <a:r>
              <a:rPr lang="en-US" dirty="0" smtClean="0"/>
              <a:t>.</a:t>
            </a:r>
            <a:endParaRPr lang="ru-RU" sz="2800" dirty="0" smtClean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88" y="1044061"/>
            <a:ext cx="5998691" cy="4366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Выбытие списанных объектов библиотечного фонда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Библиотека должна осуществлять следующие мероприятия по перераспределению и реализации списанных документов:</a:t>
            </a:r>
          </a:p>
          <a:p>
            <a:pPr lvl="0"/>
            <a:r>
              <a:rPr lang="ru-RU" b="1" dirty="0" smtClean="0"/>
              <a:t>передача в обменный фонд;</a:t>
            </a:r>
          </a:p>
          <a:p>
            <a:pPr lvl="0"/>
            <a:r>
              <a:rPr lang="ru-RU" b="1" dirty="0" smtClean="0"/>
              <a:t>сдача в пункты приема вторичного сырья;</a:t>
            </a:r>
          </a:p>
          <a:p>
            <a:pPr lvl="0"/>
            <a:r>
              <a:rPr lang="ru-RU" b="1" dirty="0" smtClean="0"/>
              <a:t>реализация физическим и юридическим лицам на возмездной основе;</a:t>
            </a:r>
          </a:p>
          <a:p>
            <a:pPr lvl="0"/>
            <a:r>
              <a:rPr lang="ru-RU" b="1" dirty="0" smtClean="0"/>
              <a:t>уничтожение силами библиотеки нераспределенных документов на основании Акта об уничтожении списанных документов</a:t>
            </a:r>
            <a:r>
              <a:rPr lang="ru-RU" dirty="0" smtClean="0"/>
              <a:t>;</a:t>
            </a:r>
          </a:p>
          <a:p>
            <a:r>
              <a:rPr lang="ru-RU" b="1" dirty="0" smtClean="0"/>
              <a:t>безвозмездная передача другим библиотекам и социальным организациям.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62460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/>
              <a:t>Документы, исключенные по ветхости, дефектности, устарелости по содержанию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b="1" dirty="0"/>
              <a:t>Раньше направлялись сразу в пункты вторичного сырья, теперь в соответствии с принятыми изменениями, нужно ждать 6 месяцев после исключения из БФ.</a:t>
            </a:r>
          </a:p>
          <a:p>
            <a:r>
              <a:rPr lang="ru-RU" sz="2800" b="1" dirty="0" smtClean="0"/>
              <a:t>в </a:t>
            </a:r>
            <a:r>
              <a:rPr lang="ru-RU" sz="2800" b="1" dirty="0"/>
              <a:t>Акте о списании отражаются наименование, номер и дата документа, подтверждающего факт сдачи списанных объектов в пункт вторичного сырья, или акта об уничтожении списанных объектов библиотечного фонда. Документ прилагается к Акту о списании со списком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277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976536"/>
          </a:xfrm>
        </p:spPr>
        <p:txBody>
          <a:bodyPr/>
          <a:lstStyle/>
          <a:p>
            <a:r>
              <a:rPr lang="ru-RU" b="1" dirty="0" smtClean="0"/>
              <a:t>Прием книг взамен утерянных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7309" y="1340768"/>
            <a:ext cx="10157354" cy="4831432"/>
          </a:xfrm>
        </p:spPr>
        <p:txBody>
          <a:bodyPr>
            <a:normAutofit/>
          </a:bodyPr>
          <a:lstStyle/>
          <a:p>
            <a:r>
              <a:rPr lang="ru-RU" sz="3100" dirty="0" smtClean="0"/>
              <a:t>Акт о списании утраченного издания</a:t>
            </a:r>
          </a:p>
          <a:p>
            <a:r>
              <a:rPr lang="ru-RU" sz="3100" dirty="0" smtClean="0"/>
              <a:t>Акт о приеме издания взамен утраченного, который составляется: </a:t>
            </a:r>
          </a:p>
          <a:p>
            <a:pPr indent="304747">
              <a:lnSpc>
                <a:spcPct val="50000"/>
              </a:lnSpc>
              <a:buNone/>
            </a:pPr>
            <a:r>
              <a:rPr lang="ru-RU" sz="3100" dirty="0" smtClean="0"/>
              <a:t>а) представителем библиотеки и читателем</a:t>
            </a:r>
          </a:p>
          <a:p>
            <a:pPr indent="304747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100" dirty="0" smtClean="0"/>
              <a:t>                        или</a:t>
            </a:r>
          </a:p>
          <a:p>
            <a:pPr indent="304747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100" dirty="0" smtClean="0"/>
              <a:t> б) Комиссией по приему документов на основе сведений "Тетради учета изданий, принятых от читателей взамен утерянных" 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Прием документов от читателей взамен утерянных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800" dirty="0"/>
              <a:t>Следует обратить внимание на изменение, внесенное в порядок возмещения ущерба приказом Минфина России от 29.08.2014 N 89н “О внесении изменений в приказ Министерства финансов Российской Федерации от 1 декабря 2010 г. № 157н «Об утверждении Единого плана счетов бухгалтерского учета для органов государственной власти (государственных органов), органов местного самоуправления, органов управления государственными внебюджетными фондами, государственных академий наук, государственных (муниципальных) учреждений и Инструкции по его применению».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977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/>
              <a:t>Прием документов от читателей взамен утерянных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200" dirty="0"/>
              <a:t>Согласно данному изменению прием издания взамен утраченного следует производить не по рыночной стоимости, как требовалось ранее, а по текущей восстановительной стоимости. «Под текущей восстановительной стоимостью понимается сумма денежных средств, которая необходима </a:t>
            </a:r>
            <a:r>
              <a:rPr lang="ru-RU" sz="3200" b="1" dirty="0"/>
              <a:t>для восстановления указанных активов</a:t>
            </a:r>
            <a:r>
              <a:rPr lang="ru-RU" sz="3200" b="1" dirty="0" smtClean="0"/>
              <a:t>» </a:t>
            </a:r>
            <a:r>
              <a:rPr lang="ru-RU" sz="3200" dirty="0" smtClean="0"/>
              <a:t>(</a:t>
            </a:r>
            <a:r>
              <a:rPr lang="ru-RU" sz="3200" dirty="0"/>
              <a:t>в ред. Приказа Минфина России от 29.08.2014 N 89н). 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1187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7908" y="620688"/>
            <a:ext cx="9788763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3600" b="1" dirty="0"/>
              <a:t>Официальный комментарий Минфина РФ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5900" y="1412776"/>
            <a:ext cx="9788763" cy="4759424"/>
          </a:xfrm>
        </p:spPr>
        <p:txBody>
          <a:bodyPr>
            <a:normAutofit fontScale="77500" lnSpcReduction="20000"/>
          </a:bodyPr>
          <a:lstStyle/>
          <a:p>
            <a:r>
              <a:rPr lang="ru-RU" sz="3100" dirty="0" smtClean="0"/>
              <a:t>Письмо </a:t>
            </a:r>
            <a:r>
              <a:rPr lang="ru-RU" sz="3100" dirty="0"/>
              <a:t>Минфина РФ от 28.06.2015 № 02-06-10/55265</a:t>
            </a:r>
          </a:p>
          <a:p>
            <a:r>
              <a:rPr lang="ru-RU" sz="3100" dirty="0" smtClean="0"/>
              <a:t>«</a:t>
            </a:r>
            <a:r>
              <a:rPr lang="ru-RU" sz="3100" dirty="0"/>
              <a:t>Под текущей восстановительной стоимостью понимается сумма денежных средств, которая необходима для восстановления указанных активов.»</a:t>
            </a:r>
          </a:p>
          <a:p>
            <a:r>
              <a:rPr lang="ru-RU" sz="3100" dirty="0" smtClean="0"/>
              <a:t>Принятие </a:t>
            </a:r>
            <a:r>
              <a:rPr lang="ru-RU" sz="3100" dirty="0"/>
              <a:t>и выбытие основных средств, в том числе объектов библиотечного фонда осуществляется на основании решения постоянно действующей комиссии. </a:t>
            </a:r>
          </a:p>
          <a:p>
            <a:r>
              <a:rPr lang="ru-RU" sz="3100" dirty="0" smtClean="0"/>
              <a:t>При </a:t>
            </a:r>
            <a:r>
              <a:rPr lang="ru-RU" sz="3100" dirty="0"/>
              <a:t>определении текущей восстановительной стоимости используются данные на аналогичные материальные ценности, полученные от организаций </a:t>
            </a:r>
            <a:r>
              <a:rPr lang="ru-RU" sz="3100" dirty="0" smtClean="0"/>
              <a:t>– изготовителей</a:t>
            </a:r>
            <a:r>
              <a:rPr lang="ru-RU" sz="3100" dirty="0"/>
              <a:t>, сведения об уровне цен органов </a:t>
            </a:r>
            <a:r>
              <a:rPr lang="ru-RU" sz="3100" dirty="0" err="1" smtClean="0"/>
              <a:t>Госстатистики</a:t>
            </a:r>
            <a:r>
              <a:rPr lang="ru-RU" sz="3100" dirty="0"/>
              <a:t>, а также в средствах массовой информации. </a:t>
            </a:r>
          </a:p>
          <a:p>
            <a:r>
              <a:rPr lang="ru-RU" sz="3100" dirty="0" smtClean="0"/>
              <a:t>Т.е</a:t>
            </a:r>
            <a:r>
              <a:rPr lang="ru-RU" sz="3100" dirty="0"/>
              <a:t>. комиссия ориентируется на текущую </a:t>
            </a:r>
            <a:r>
              <a:rPr lang="ru-RU" sz="3100" b="1" dirty="0"/>
              <a:t>рыночную цену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676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2588" y="2708920"/>
            <a:ext cx="7370056" cy="216024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Капитонова Светлана Федоровна,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заведующая отделом </a:t>
            </a:r>
            <a:r>
              <a:rPr lang="ru-RU" dirty="0" err="1" smtClean="0"/>
              <a:t>книгохранения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Национальной библиотеки Чувашской Республики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 тел. (8352) 23-02-17, </a:t>
            </a:r>
            <a:r>
              <a:rPr lang="ru-RU" dirty="0" err="1" smtClean="0"/>
              <a:t>доб</a:t>
            </a:r>
            <a:r>
              <a:rPr lang="ru-RU" dirty="0" smtClean="0"/>
              <a:t>. 170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76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opka-knig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Books_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Books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Books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5F3C251-2A44-472B-8189-0695C2D7422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Stopka-knig</Template>
  <TotalTime>0</TotalTime>
  <Words>1001</Words>
  <Application>Microsoft Office PowerPoint</Application>
  <PresentationFormat>Произвольный</PresentationFormat>
  <Paragraphs>78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Stopka-knig</vt:lpstr>
      <vt:lpstr>Списание аудиовизуальных документов</vt:lpstr>
      <vt:lpstr>Порядок учёта документов</vt:lpstr>
      <vt:lpstr>Приказ Минкультуры РФ № 115 от 2 февраля 2017 г.</vt:lpstr>
      <vt:lpstr>Приказ Минкультуры РФ № 115  от 2 февраля 2017 г. </vt:lpstr>
      <vt:lpstr>Приказ Минкультуры РФ № 115 от 2 февраля 2017 г</vt:lpstr>
      <vt:lpstr>Причины исключения документов</vt:lpstr>
      <vt:lpstr>УТРАТА</vt:lpstr>
      <vt:lpstr>Непрофильность</vt:lpstr>
      <vt:lpstr>АКТ о списании</vt:lpstr>
      <vt:lpstr>АКТ о списании </vt:lpstr>
      <vt:lpstr>Выбытие списанных объектов библиотечного фонда</vt:lpstr>
      <vt:lpstr>Документы, исключенные по ветхости, дефектности, устарелости по содержанию</vt:lpstr>
      <vt:lpstr>Прием книг взамен утерянных</vt:lpstr>
      <vt:lpstr>Прием документов от читателей взамен утерянных</vt:lpstr>
      <vt:lpstr>Прием документов от читателей взамен утерянных</vt:lpstr>
      <vt:lpstr> Официальный комментарий Минфина РФ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2015-02-24T07:02:36Z</dcterms:created>
  <dcterms:modified xsi:type="dcterms:W3CDTF">2021-11-11T08:40:01Z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TC027879409991</vt:lpwstr>
  </property>
</Properties>
</file>